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6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7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13" r:id="rId2"/>
    <p:sldMasterId id="2147483934" r:id="rId3"/>
    <p:sldMasterId id="2147483955" r:id="rId4"/>
    <p:sldMasterId id="2147483976" r:id="rId5"/>
    <p:sldMasterId id="2147483997" r:id="rId6"/>
    <p:sldMasterId id="2147484018" r:id="rId7"/>
    <p:sldMasterId id="2147484039" r:id="rId8"/>
  </p:sldMasterIdLst>
  <p:notesMasterIdLst>
    <p:notesMasterId r:id="rId26"/>
  </p:notesMasterIdLst>
  <p:sldIdLst>
    <p:sldId id="454" r:id="rId9"/>
    <p:sldId id="516" r:id="rId10"/>
    <p:sldId id="551" r:id="rId11"/>
    <p:sldId id="552" r:id="rId12"/>
    <p:sldId id="553" r:id="rId13"/>
    <p:sldId id="554" r:id="rId14"/>
    <p:sldId id="555" r:id="rId15"/>
    <p:sldId id="527" r:id="rId16"/>
    <p:sldId id="556" r:id="rId17"/>
    <p:sldId id="539" r:id="rId18"/>
    <p:sldId id="543" r:id="rId19"/>
    <p:sldId id="545" r:id="rId20"/>
    <p:sldId id="531" r:id="rId21"/>
    <p:sldId id="557" r:id="rId22"/>
    <p:sldId id="537" r:id="rId23"/>
    <p:sldId id="547" r:id="rId24"/>
    <p:sldId id="512" r:id="rId25"/>
  </p:sldIdLst>
  <p:sldSz cx="12192000" cy="6858000"/>
  <p:notesSz cx="6858000" cy="9144000"/>
  <p:defaultTextStyle>
    <a:defPPr>
      <a:defRPr lang="st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701"/>
    <a:srgbClr val="D85900"/>
    <a:srgbClr val="1D002E"/>
    <a:srgbClr val="000000"/>
    <a:srgbClr val="D95900"/>
    <a:srgbClr val="000099"/>
    <a:srgbClr val="26003B"/>
    <a:srgbClr val="424242"/>
    <a:srgbClr val="E98837"/>
    <a:srgbClr val="280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21" autoAdjust="0"/>
    <p:restoredTop sz="96353" autoAdjust="0"/>
  </p:normalViewPr>
  <p:slideViewPr>
    <p:cSldViewPr snapToGrid="0" showGuides="1">
      <p:cViewPr varScale="1">
        <p:scale>
          <a:sx n="69" d="100"/>
          <a:sy n="69" d="100"/>
        </p:scale>
        <p:origin x="456" y="44"/>
      </p:cViewPr>
      <p:guideLst>
        <p:guide orient="horz" pos="2137"/>
        <p:guide pos="363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t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5C5B2-DC5A-41CE-863F-C30BD4B07FE4}" type="datetimeFigureOut">
              <a:rPr lang="st-ZA" smtClean="0"/>
              <a:t>2018-09-10</a:t>
            </a:fld>
            <a:endParaRPr lang="st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t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t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t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A7226-3ACE-4995-8FBF-1051C1238FB6}" type="slidenum">
              <a:rPr lang="st-ZA" smtClean="0"/>
              <a:t>‹#›</a:t>
            </a:fld>
            <a:endParaRPr lang="st-ZA"/>
          </a:p>
        </p:txBody>
      </p:sp>
    </p:spTree>
    <p:extLst>
      <p:ext uri="{BB962C8B-B14F-4D97-AF65-F5344CB8AC3E}">
        <p14:creationId xmlns:p14="http://schemas.microsoft.com/office/powerpoint/2010/main" val="220603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6900-4EDF-44E7-B007-0B5AD608C128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A7226-3ACE-4995-8FBF-1051C1238FB6}" type="slidenum">
              <a:rPr lang="st-ZA" smtClean="0"/>
              <a:t>3</a:t>
            </a:fld>
            <a:endParaRPr lang="st-ZA"/>
          </a:p>
        </p:txBody>
      </p:sp>
    </p:spTree>
    <p:extLst>
      <p:ext uri="{BB962C8B-B14F-4D97-AF65-F5344CB8AC3E}">
        <p14:creationId xmlns:p14="http://schemas.microsoft.com/office/powerpoint/2010/main" val="169504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6900-4EDF-44E7-B007-0B5AD608C128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206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6900-4EDF-44E7-B007-0B5AD608C128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719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6900-4EDF-44E7-B007-0B5AD608C128}" type="slidenum">
              <a:rPr lang="en-ZA" smtClean="0">
                <a:solidFill>
                  <a:prstClr val="black"/>
                </a:solidFill>
              </a:rPr>
              <a:pPr/>
              <a:t>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7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6900-4EDF-44E7-B007-0B5AD608C128}" type="slidenum">
              <a:rPr lang="en-ZA" smtClean="0">
                <a:solidFill>
                  <a:prstClr val="black"/>
                </a:solidFill>
              </a:rPr>
              <a:pPr/>
              <a:t>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3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6900-4EDF-44E7-B007-0B5AD608C128}" type="slidenum">
              <a:rPr lang="en-ZA" smtClean="0">
                <a:solidFill>
                  <a:prstClr val="black"/>
                </a:solidFill>
              </a:rPr>
              <a:pPr/>
              <a:t>11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6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6900-4EDF-44E7-B007-0B5AD608C128}" type="slidenum">
              <a:rPr lang="en-ZA" smtClean="0">
                <a:solidFill>
                  <a:prstClr val="black"/>
                </a:solidFill>
              </a:rPr>
              <a:pPr/>
              <a:t>12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3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A7226-3ACE-4995-8FBF-1051C1238FB6}" type="slidenum">
              <a:rPr lang="st-ZA" smtClean="0">
                <a:solidFill>
                  <a:prstClr val="black"/>
                </a:solidFill>
              </a:rPr>
              <a:pPr/>
              <a:t>17</a:t>
            </a:fld>
            <a:endParaRPr lang="st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8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7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579170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3519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901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2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31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797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039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53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5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75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2898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831492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4026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2531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0439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12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4109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2936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9629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7218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8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5133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1823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031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788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630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820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854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77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0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733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3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4545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3703439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8715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3146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660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5094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7731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120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7210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436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41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0143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8707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7100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182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10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676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052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666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054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832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60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6927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0683310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8611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4972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4249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6143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1236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5054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2890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5824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15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4160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59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423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94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83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6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66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59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2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1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4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05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5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75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28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0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37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589613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082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673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76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803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677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706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515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720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68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3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003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67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33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85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99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56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89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18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9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4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3306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715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212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226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890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479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774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99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60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29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89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90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923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11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97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602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907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400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28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62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981239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168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9986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523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8096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7364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7075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0958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8133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34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306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0543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5780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565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63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972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707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090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49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305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50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5719867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9634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8830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532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289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0028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512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6843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5993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4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3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en-US" sz="1000" b="1" dirty="0">
                <a:solidFill>
                  <a:srgbClr val="D95900"/>
                </a:solidFill>
              </a:rPr>
              <a:t>       </a:t>
            </a:r>
            <a:fld id="{B85E10F6-AA81-46B5-AAF7-516B34FC585A}" type="slidenum">
              <a:rPr lang="en-US" sz="1000" b="1" smtClean="0">
                <a:solidFill>
                  <a:srgbClr val="3C3C3C">
                    <a:lumMod val="50000"/>
                  </a:srgbClr>
                </a:solidFill>
              </a:rPr>
              <a:pPr algn="r">
                <a:defRPr/>
              </a:pPr>
              <a:t>‹#›</a:t>
            </a:fld>
            <a:endParaRPr lang="en-ZA" sz="1000" b="1" dirty="0">
              <a:solidFill>
                <a:srgbClr val="3C3C3C">
                  <a:lumMod val="50000"/>
                </a:srgb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3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en-US" sz="1000" b="1" dirty="0">
                <a:solidFill>
                  <a:srgbClr val="D95900"/>
                </a:solidFill>
              </a:rPr>
              <a:t>       </a:t>
            </a:r>
            <a:fld id="{B85E10F6-AA81-46B5-AAF7-516B34FC585A}" type="slidenum">
              <a:rPr lang="en-US" sz="1000" b="1" smtClean="0">
                <a:solidFill>
                  <a:srgbClr val="3C3C3C">
                    <a:lumMod val="50000"/>
                  </a:srgbClr>
                </a:solidFill>
              </a:rPr>
              <a:pPr algn="r">
                <a:defRPr/>
              </a:pPr>
              <a:t>‹#›</a:t>
            </a:fld>
            <a:endParaRPr lang="en-ZA" sz="1000" b="1" dirty="0">
              <a:solidFill>
                <a:srgbClr val="3C3C3C">
                  <a:lumMod val="50000"/>
                </a:srgb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4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  <p:sldLayoutId id="2147483932" r:id="rId19"/>
    <p:sldLayoutId id="214748393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en-US" sz="1000" b="1" dirty="0">
                <a:solidFill>
                  <a:srgbClr val="D95900"/>
                </a:solidFill>
              </a:rPr>
              <a:t>       </a:t>
            </a:r>
            <a:fld id="{B85E10F6-AA81-46B5-AAF7-516B34FC585A}" type="slidenum">
              <a:rPr lang="en-US" sz="1000" b="1" smtClean="0">
                <a:solidFill>
                  <a:srgbClr val="3C3C3C">
                    <a:lumMod val="50000"/>
                  </a:srgbClr>
                </a:solidFill>
              </a:rPr>
              <a:pPr algn="r">
                <a:defRPr/>
              </a:pPr>
              <a:t>‹#›</a:t>
            </a:fld>
            <a:endParaRPr lang="en-ZA" sz="1000" b="1" dirty="0">
              <a:solidFill>
                <a:srgbClr val="3C3C3C">
                  <a:lumMod val="50000"/>
                </a:srgb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4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en-US" sz="1000" b="1" dirty="0">
                <a:solidFill>
                  <a:srgbClr val="D95900"/>
                </a:solidFill>
              </a:rPr>
              <a:t>       </a:t>
            </a:r>
            <a:fld id="{B85E10F6-AA81-46B5-AAF7-516B34FC585A}" type="slidenum">
              <a:rPr lang="en-US" sz="1000" b="1" smtClean="0">
                <a:solidFill>
                  <a:srgbClr val="3C3C3C">
                    <a:lumMod val="50000"/>
                  </a:srgbClr>
                </a:solidFill>
              </a:rPr>
              <a:pPr algn="r">
                <a:defRPr/>
              </a:pPr>
              <a:t>‹#›</a:t>
            </a:fld>
            <a:endParaRPr lang="en-ZA" sz="1000" b="1" dirty="0">
              <a:solidFill>
                <a:srgbClr val="3C3C3C">
                  <a:lumMod val="50000"/>
                </a:srgb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en-US" sz="1000" b="1" dirty="0">
                <a:solidFill>
                  <a:srgbClr val="D95900"/>
                </a:solidFill>
              </a:rPr>
              <a:t>       </a:t>
            </a:r>
            <a:fld id="{B85E10F6-AA81-46B5-AAF7-516B34FC585A}" type="slidenum">
              <a:rPr lang="en-US" sz="1000" b="1" smtClean="0">
                <a:solidFill>
                  <a:srgbClr val="3C3C3C">
                    <a:lumMod val="50000"/>
                  </a:srgbClr>
                </a:solidFill>
              </a:rPr>
              <a:pPr algn="r">
                <a:defRPr/>
              </a:pPr>
              <a:t>‹#›</a:t>
            </a:fld>
            <a:endParaRPr lang="en-ZA" sz="1000" b="1" dirty="0">
              <a:solidFill>
                <a:srgbClr val="3C3C3C">
                  <a:lumMod val="50000"/>
                </a:srgb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  <p:sldLayoutId id="214748399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en-US" sz="1000" b="1" dirty="0">
                <a:solidFill>
                  <a:srgbClr val="D95900"/>
                </a:solidFill>
              </a:rPr>
              <a:t>       </a:t>
            </a:r>
            <a:fld id="{B85E10F6-AA81-46B5-AAF7-516B34FC585A}" type="slidenum">
              <a:rPr lang="en-US" sz="1000" b="1" smtClean="0">
                <a:solidFill>
                  <a:srgbClr val="3C3C3C">
                    <a:lumMod val="50000"/>
                  </a:srgbClr>
                </a:solidFill>
              </a:rPr>
              <a:pPr algn="r">
                <a:defRPr/>
              </a:pPr>
              <a:t>‹#›</a:t>
            </a:fld>
            <a:endParaRPr lang="en-ZA" sz="1000" b="1" dirty="0">
              <a:solidFill>
                <a:srgbClr val="3C3C3C">
                  <a:lumMod val="50000"/>
                </a:srgb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8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  <p:sldLayoutId id="2147484016" r:id="rId19"/>
    <p:sldLayoutId id="214748401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en-US" sz="1000" b="1" dirty="0">
                <a:solidFill>
                  <a:srgbClr val="D95900"/>
                </a:solidFill>
              </a:rPr>
              <a:t>       </a:t>
            </a:r>
            <a:fld id="{B85E10F6-AA81-46B5-AAF7-516B34FC585A}" type="slidenum">
              <a:rPr lang="en-US" sz="1000" b="1" smtClean="0">
                <a:solidFill>
                  <a:srgbClr val="3C3C3C">
                    <a:lumMod val="50000"/>
                  </a:srgbClr>
                </a:solidFill>
              </a:rPr>
              <a:pPr algn="r">
                <a:defRPr/>
              </a:pPr>
              <a:t>‹#›</a:t>
            </a:fld>
            <a:endParaRPr lang="en-ZA" sz="1000" b="1" dirty="0">
              <a:solidFill>
                <a:srgbClr val="3C3C3C">
                  <a:lumMod val="50000"/>
                </a:srgb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6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en-US" sz="1000" b="1" dirty="0">
                <a:solidFill>
                  <a:srgbClr val="D95900"/>
                </a:solidFill>
              </a:rPr>
              <a:t>       </a:t>
            </a:r>
            <a:fld id="{B85E10F6-AA81-46B5-AAF7-516B34FC585A}" type="slidenum">
              <a:rPr lang="en-US" sz="1000" b="1" smtClean="0">
                <a:solidFill>
                  <a:srgbClr val="3C3C3C">
                    <a:lumMod val="50000"/>
                  </a:srgbClr>
                </a:solidFill>
              </a:rPr>
              <a:pPr algn="r">
                <a:defRPr/>
              </a:pPr>
              <a:t>‹#›</a:t>
            </a:fld>
            <a:endParaRPr lang="en-ZA" sz="1000" b="1" dirty="0">
              <a:solidFill>
                <a:srgbClr val="3C3C3C">
                  <a:lumMod val="50000"/>
                </a:srgb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1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3697" y="5753496"/>
            <a:ext cx="8314024" cy="73174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Professor Tshilidzi </a:t>
            </a:r>
            <a:r>
              <a:rPr lang="en-GB" dirty="0" smtClean="0">
                <a:solidFill>
                  <a:srgbClr val="000000"/>
                </a:solidFill>
              </a:rPr>
              <a:t>Marwala</a:t>
            </a:r>
            <a:endParaRPr lang="en-GB" dirty="0">
              <a:solidFill>
                <a:srgbClr val="000000"/>
              </a:solidFill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</a:rPr>
              <a:t>Vice Chancellor and Principal, University of Johannesburg, </a:t>
            </a:r>
            <a:r>
              <a:rPr lang="en-GB" sz="1600" dirty="0" smtClean="0">
                <a:solidFill>
                  <a:srgbClr val="000000"/>
                </a:solidFill>
              </a:rPr>
              <a:t>Republic of South </a:t>
            </a:r>
            <a:r>
              <a:rPr lang="en-GB" sz="1600" dirty="0">
                <a:solidFill>
                  <a:srgbClr val="000000"/>
                </a:solidFill>
              </a:rPr>
              <a:t>Africa</a:t>
            </a:r>
          </a:p>
        </p:txBody>
      </p:sp>
      <p:sp>
        <p:nvSpPr>
          <p:cNvPr id="2" name="矩形 1"/>
          <p:cNvSpPr/>
          <p:nvPr/>
        </p:nvSpPr>
        <p:spPr>
          <a:xfrm>
            <a:off x="4613189" y="369329"/>
            <a:ext cx="7381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ZA" altLang="zh-CN" b="1" dirty="0" smtClean="0">
                <a:solidFill>
                  <a:srgbClr val="000000"/>
                </a:solidFill>
              </a:rPr>
              <a:t>Wits University</a:t>
            </a:r>
          </a:p>
          <a:p>
            <a:pPr algn="r"/>
            <a:r>
              <a:rPr lang="en-ZA" altLang="zh-CN" b="1" smtClean="0">
                <a:solidFill>
                  <a:srgbClr val="000000"/>
                </a:solidFill>
              </a:rPr>
              <a:t>11 </a:t>
            </a:r>
            <a:r>
              <a:rPr lang="en-ZA" altLang="zh-CN" b="1" dirty="0" smtClean="0">
                <a:solidFill>
                  <a:srgbClr val="000000"/>
                </a:solidFill>
              </a:rPr>
              <a:t>September 2018</a:t>
            </a:r>
            <a:endParaRPr lang="en-GB" altLang="zh-CN" sz="1200" b="1" dirty="0">
              <a:solidFill>
                <a:srgbClr val="000000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12314" y="4717409"/>
            <a:ext cx="8318986" cy="5017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</a:rPr>
              <a:t>Divinatory computation : </a:t>
            </a:r>
            <a:r>
              <a:rPr lang="en-US" sz="2800" dirty="0" smtClean="0">
                <a:solidFill>
                  <a:srgbClr val="FF0000"/>
                </a:solidFill>
              </a:rPr>
              <a:t>The Politics </a:t>
            </a:r>
            <a:r>
              <a:rPr lang="en-US" sz="2800" dirty="0">
                <a:solidFill>
                  <a:srgbClr val="FF0000"/>
                </a:solidFill>
              </a:rPr>
              <a:t>of Artificial Intelligence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Prof Tshilidzi Marwala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975" y="4717409"/>
            <a:ext cx="1076226" cy="16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 smtClean="0">
                <a:solidFill>
                  <a:srgbClr val="000000"/>
                </a:solidFill>
                <a:cs typeface="Trebuchet MS"/>
              </a:rPr>
              <a:t>Professor Tshilidzi Marwala  </a:t>
            </a:r>
            <a:r>
              <a:rPr lang="en-US" sz="1150" b="1" dirty="0" smtClean="0">
                <a:cs typeface="Arial"/>
              </a:rPr>
              <a:t>l</a:t>
            </a:r>
            <a:r>
              <a:rPr lang="en-US" sz="1150" b="1" dirty="0" smtClean="0">
                <a:cs typeface="Trebuchet MS"/>
              </a:rPr>
              <a:t>  </a:t>
            </a:r>
            <a:r>
              <a:rPr lang="en-US" sz="1150" b="1" dirty="0" smtClean="0">
                <a:solidFill>
                  <a:srgbClr val="26003B"/>
                </a:solidFill>
                <a:cs typeface="Trebuchet MS"/>
              </a:rPr>
              <a:t>University of Johannesburg</a:t>
            </a:r>
            <a:endParaRPr lang="en-US" sz="1150" b="1" dirty="0">
              <a:solidFill>
                <a:srgbClr val="26003B"/>
              </a:solidFill>
              <a:cs typeface="Trebuchet MS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358588" y="136632"/>
            <a:ext cx="11484063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Making Rational/Bounded-Rational Decisions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9" y="659810"/>
            <a:ext cx="3603606" cy="5400000"/>
          </a:xfrm>
          <a:prstGeom prst="rect">
            <a:avLst/>
          </a:prstGeom>
          <a:ln>
            <a:solidFill>
              <a:srgbClr val="1B4B7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87377" y="1378929"/>
            <a:ext cx="6479211" cy="2785245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165100" indent="-165100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82563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182563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6275" indent="-155575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325" indent="-1365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smtClean="0">
                <a:solidFill>
                  <a:srgbClr val="000000"/>
                </a:solidFill>
                <a:cs typeface="Trebuchet MS"/>
              </a:rPr>
              <a:t>Causality: Granger Causality, Co-integration, Do-Calculus 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cs typeface="Trebuchet MS"/>
              </a:rPr>
              <a:t>Factual and Counterfactuals 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cs typeface="Trebuchet MS"/>
              </a:rPr>
              <a:t>Counterfactuals and Causality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cs typeface="Trebuchet MS"/>
              </a:rPr>
              <a:t>Correlation versus Causality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cs typeface="Trebuchet MS"/>
              </a:rPr>
              <a:t>Causality, Correlation, Counterfactuals and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14436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 smtClean="0">
                <a:solidFill>
                  <a:srgbClr val="000000"/>
                </a:solidFill>
                <a:cs typeface="Trebuchet MS"/>
              </a:rPr>
              <a:t>Professor Tshilidzi Marwala  </a:t>
            </a:r>
            <a:r>
              <a:rPr lang="en-US" sz="1150" b="1" dirty="0" smtClean="0">
                <a:cs typeface="Arial"/>
              </a:rPr>
              <a:t>l</a:t>
            </a:r>
            <a:r>
              <a:rPr lang="en-US" sz="1150" b="1" dirty="0" smtClean="0">
                <a:cs typeface="Trebuchet MS"/>
              </a:rPr>
              <a:t>  </a:t>
            </a:r>
            <a:r>
              <a:rPr lang="en-US" sz="1150" b="1" dirty="0" smtClean="0">
                <a:solidFill>
                  <a:srgbClr val="26003B"/>
                </a:solidFill>
                <a:cs typeface="Trebuchet MS"/>
              </a:rPr>
              <a:t>University of Johannesburg</a:t>
            </a:r>
            <a:endParaRPr lang="en-US" sz="1150" b="1" dirty="0">
              <a:solidFill>
                <a:srgbClr val="26003B"/>
              </a:solidFill>
              <a:cs typeface="Trebuchet MS"/>
            </a:endParaRPr>
          </a:p>
        </p:txBody>
      </p:sp>
      <p:pic>
        <p:nvPicPr>
          <p:cNvPr id="8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37" y="1258693"/>
            <a:ext cx="3140456" cy="4720144"/>
          </a:xfrm>
          <a:ln w="19050">
            <a:noFill/>
          </a:ln>
        </p:spPr>
      </p:pic>
      <p:grpSp>
        <p:nvGrpSpPr>
          <p:cNvPr id="6" name="组合 11"/>
          <p:cNvGrpSpPr>
            <a:grpSpLocks noChangeAspect="1"/>
          </p:cNvGrpSpPr>
          <p:nvPr/>
        </p:nvGrpSpPr>
        <p:grpSpPr bwMode="auto">
          <a:xfrm>
            <a:off x="6096000" y="1268413"/>
            <a:ext cx="58637" cy="4716000"/>
            <a:chOff x="4597500" y="2216030"/>
            <a:chExt cx="45720" cy="3703199"/>
          </a:xfrm>
          <a:solidFill>
            <a:srgbClr val="D85900"/>
          </a:solidFill>
        </p:grpSpPr>
        <p:sp>
          <p:nvSpPr>
            <p:cNvPr id="9" name="Freeform 80"/>
            <p:cNvSpPr>
              <a:spLocks noEditPoints="1"/>
            </p:cNvSpPr>
            <p:nvPr/>
          </p:nvSpPr>
          <p:spPr bwMode="auto">
            <a:xfrm rot="16200000" flipV="1">
              <a:off x="4438613" y="2374918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1" name="Freeform 81"/>
            <p:cNvSpPr>
              <a:spLocks noEditPoints="1"/>
            </p:cNvSpPr>
            <p:nvPr/>
          </p:nvSpPr>
          <p:spPr bwMode="auto">
            <a:xfrm rot="16200000" flipV="1">
              <a:off x="4438613" y="2792381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82"/>
            <p:cNvSpPr>
              <a:spLocks noEditPoints="1"/>
            </p:cNvSpPr>
            <p:nvPr/>
          </p:nvSpPr>
          <p:spPr bwMode="auto">
            <a:xfrm rot="16200000" flipV="1">
              <a:off x="4438613" y="3209844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3" name="Freeform 83"/>
            <p:cNvSpPr>
              <a:spLocks noEditPoints="1"/>
            </p:cNvSpPr>
            <p:nvPr/>
          </p:nvSpPr>
          <p:spPr bwMode="auto">
            <a:xfrm rot="16200000" flipV="1">
              <a:off x="4438613" y="3627307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eform 84"/>
            <p:cNvSpPr>
              <a:spLocks noEditPoints="1"/>
            </p:cNvSpPr>
            <p:nvPr/>
          </p:nvSpPr>
          <p:spPr bwMode="auto">
            <a:xfrm rot="16200000" flipV="1">
              <a:off x="4438613" y="4044770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5" name="Freeform 85"/>
            <p:cNvSpPr>
              <a:spLocks noEditPoints="1"/>
            </p:cNvSpPr>
            <p:nvPr/>
          </p:nvSpPr>
          <p:spPr bwMode="auto">
            <a:xfrm rot="16200000" flipV="1">
              <a:off x="4438613" y="4462234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6" name="Freeform 86"/>
            <p:cNvSpPr>
              <a:spLocks noEditPoints="1"/>
            </p:cNvSpPr>
            <p:nvPr/>
          </p:nvSpPr>
          <p:spPr bwMode="auto">
            <a:xfrm rot="16200000" flipV="1">
              <a:off x="4438613" y="4879696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7" name="Freeform 87"/>
            <p:cNvSpPr>
              <a:spLocks noEditPoints="1"/>
            </p:cNvSpPr>
            <p:nvPr/>
          </p:nvSpPr>
          <p:spPr bwMode="auto">
            <a:xfrm rot="16200000" flipV="1">
              <a:off x="4438613" y="5297160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8" name="Freeform 88"/>
            <p:cNvSpPr>
              <a:spLocks noEditPoints="1"/>
            </p:cNvSpPr>
            <p:nvPr/>
          </p:nvSpPr>
          <p:spPr bwMode="auto">
            <a:xfrm rot="16200000" flipV="1">
              <a:off x="4438613" y="5714622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9" name="TextBox 22"/>
          <p:cNvSpPr txBox="1"/>
          <p:nvPr/>
        </p:nvSpPr>
        <p:spPr>
          <a:xfrm>
            <a:off x="358588" y="136632"/>
            <a:ext cx="11484063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Political Science: Interstate conflict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95" y="1268412"/>
            <a:ext cx="3337714" cy="4752000"/>
          </a:xfrm>
          <a:prstGeom prst="rect">
            <a:avLst/>
          </a:prstGeom>
          <a:ln>
            <a:solidFill>
              <a:srgbClr val="1B4B70"/>
            </a:solidFill>
          </a:ln>
        </p:spPr>
      </p:pic>
    </p:spTree>
    <p:extLst>
      <p:ext uri="{BB962C8B-B14F-4D97-AF65-F5344CB8AC3E}">
        <p14:creationId xmlns:p14="http://schemas.microsoft.com/office/powerpoint/2010/main" val="10220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>
                <a:solidFill>
                  <a:srgbClr val="000000"/>
                </a:solidFill>
                <a:cs typeface="Trebuchet MS"/>
              </a:rPr>
              <a:t>Professor Tshilidzi Marwala  </a:t>
            </a:r>
            <a:r>
              <a:rPr lang="en-US" sz="1150" b="1" dirty="0">
                <a:cs typeface="Arial"/>
              </a:rPr>
              <a:t>l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solidFill>
                  <a:srgbClr val="26003B"/>
                </a:solidFill>
                <a:cs typeface="Trebuchet MS"/>
              </a:rPr>
              <a:t>University of Johannesburg</a:t>
            </a:r>
          </a:p>
        </p:txBody>
      </p:sp>
      <p:sp>
        <p:nvSpPr>
          <p:cNvPr id="6" name="TextBox 22"/>
          <p:cNvSpPr txBox="1"/>
          <p:nvPr/>
        </p:nvSpPr>
        <p:spPr>
          <a:xfrm>
            <a:off x="0" y="136632"/>
            <a:ext cx="12192000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The psychology Human-Robots Interaction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pic>
        <p:nvPicPr>
          <p:cNvPr id="30" name="图片 2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55" y="659810"/>
            <a:ext cx="3441857" cy="5351180"/>
          </a:xfrm>
          <a:prstGeom prst="rect">
            <a:avLst/>
          </a:prstGeom>
          <a:ln w="19050">
            <a:solidFill>
              <a:srgbClr val="26003B"/>
            </a:solidFill>
          </a:ln>
        </p:spPr>
      </p:pic>
    </p:spTree>
    <p:extLst>
      <p:ext uri="{BB962C8B-B14F-4D97-AF65-F5344CB8AC3E}">
        <p14:creationId xmlns:p14="http://schemas.microsoft.com/office/powerpoint/2010/main" val="30653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 smtClean="0">
                <a:solidFill>
                  <a:srgbClr val="000000"/>
                </a:solidFill>
                <a:cs typeface="Trebuchet MS"/>
              </a:rPr>
              <a:t>Professor Tshilidzi Marwala  </a:t>
            </a:r>
            <a:r>
              <a:rPr lang="en-US" sz="1150" b="1" dirty="0" smtClean="0">
                <a:cs typeface="Arial"/>
              </a:rPr>
              <a:t>l</a:t>
            </a:r>
            <a:r>
              <a:rPr lang="en-US" sz="1150" b="1" dirty="0" smtClean="0">
                <a:cs typeface="Trebuchet MS"/>
              </a:rPr>
              <a:t>  </a:t>
            </a:r>
            <a:r>
              <a:rPr lang="en-US" sz="1150" b="1" dirty="0" smtClean="0">
                <a:solidFill>
                  <a:srgbClr val="26003B"/>
                </a:solidFill>
                <a:cs typeface="Trebuchet MS"/>
              </a:rPr>
              <a:t>University of Johannesburg</a:t>
            </a:r>
            <a:endParaRPr lang="en-US" sz="1150" b="1" dirty="0">
              <a:solidFill>
                <a:srgbClr val="26003B"/>
              </a:solidFill>
              <a:cs typeface="Trebuchet MS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358588" y="136632"/>
            <a:ext cx="11484063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Medical Application: Detection of epilepsy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3" y="1672990"/>
            <a:ext cx="5964855" cy="3674942"/>
          </a:xfrm>
          <a:ln>
            <a:solidFill>
              <a:schemeClr val="bg1"/>
            </a:solidFill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18" y="2298406"/>
            <a:ext cx="5502966" cy="242411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557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 smtClean="0">
                <a:solidFill>
                  <a:srgbClr val="000000"/>
                </a:solidFill>
                <a:cs typeface="Trebuchet MS"/>
              </a:rPr>
              <a:t>Professor Tshilidzi Marwala  </a:t>
            </a:r>
            <a:r>
              <a:rPr lang="en-US" sz="1150" b="1" dirty="0" smtClean="0">
                <a:cs typeface="Arial"/>
              </a:rPr>
              <a:t>l</a:t>
            </a:r>
            <a:r>
              <a:rPr lang="en-US" sz="1150" b="1" dirty="0" smtClean="0">
                <a:cs typeface="Trebuchet MS"/>
              </a:rPr>
              <a:t>  </a:t>
            </a:r>
            <a:r>
              <a:rPr lang="en-US" sz="1150" b="1" dirty="0" smtClean="0">
                <a:solidFill>
                  <a:srgbClr val="26003B"/>
                </a:solidFill>
                <a:cs typeface="Trebuchet MS"/>
              </a:rPr>
              <a:t>University of Johannesburg</a:t>
            </a:r>
            <a:endParaRPr lang="en-US" sz="1150" b="1" dirty="0">
              <a:solidFill>
                <a:srgbClr val="26003B"/>
              </a:solidFill>
              <a:cs typeface="Trebuchet MS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358588" y="136632"/>
            <a:ext cx="11484063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Monitoring the condition of structures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0" y="857238"/>
            <a:ext cx="7104430" cy="5146397"/>
          </a:xfrm>
          <a:prstGeom prst="rect">
            <a:avLst/>
          </a:prstGeom>
          <a:ln>
            <a:solidFill>
              <a:srgbClr val="1B4B70"/>
            </a:solidFill>
          </a:ln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16" y="763684"/>
            <a:ext cx="3592784" cy="5400000"/>
          </a:xfrm>
          <a:ln>
            <a:solidFill>
              <a:srgbClr val="1B4B70"/>
            </a:solidFill>
          </a:ln>
        </p:spPr>
      </p:pic>
    </p:spTree>
    <p:extLst>
      <p:ext uri="{BB962C8B-B14F-4D97-AF65-F5344CB8AC3E}">
        <p14:creationId xmlns:p14="http://schemas.microsoft.com/office/powerpoint/2010/main" val="39450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 smtClean="0">
                <a:solidFill>
                  <a:srgbClr val="000000"/>
                </a:solidFill>
                <a:cs typeface="Trebuchet MS"/>
              </a:rPr>
              <a:t>Professor Tshilidzi Marwala  </a:t>
            </a:r>
            <a:r>
              <a:rPr lang="en-US" sz="1150" b="1" dirty="0" smtClean="0">
                <a:cs typeface="Arial"/>
              </a:rPr>
              <a:t>l</a:t>
            </a:r>
            <a:r>
              <a:rPr lang="en-US" sz="1150" b="1" dirty="0" smtClean="0">
                <a:cs typeface="Trebuchet MS"/>
              </a:rPr>
              <a:t>  </a:t>
            </a:r>
            <a:r>
              <a:rPr lang="en-US" sz="1150" b="1" dirty="0" smtClean="0">
                <a:solidFill>
                  <a:srgbClr val="26003B"/>
                </a:solidFill>
                <a:cs typeface="Trebuchet MS"/>
              </a:rPr>
              <a:t>University of Johannesburg</a:t>
            </a:r>
            <a:endParaRPr lang="en-US" sz="1150" b="1" dirty="0">
              <a:solidFill>
                <a:srgbClr val="26003B"/>
              </a:solidFill>
              <a:cs typeface="Trebuchet MS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358588" y="136632"/>
            <a:ext cx="11484063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Ethics: Recognizing </a:t>
            </a:r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African faces </a:t>
            </a:r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and voices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466" y="1375980"/>
            <a:ext cx="6578229" cy="42689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589" y="659810"/>
            <a:ext cx="4616406" cy="2692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91" y="3875978"/>
            <a:ext cx="5009401" cy="16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300" y="1277378"/>
            <a:ext cx="11361882" cy="47074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b="1" dirty="0" smtClean="0"/>
              <a:t>Post-work </a:t>
            </a:r>
            <a:r>
              <a:rPr lang="en-US" sz="2600" b="1" dirty="0" smtClean="0"/>
              <a:t>era</a:t>
            </a:r>
          </a:p>
          <a:p>
            <a:pPr>
              <a:lnSpc>
                <a:spcPct val="100000"/>
              </a:lnSpc>
            </a:pPr>
            <a:r>
              <a:rPr lang="en-US" sz="2600" b="1" dirty="0" smtClean="0"/>
              <a:t>Universal basic income</a:t>
            </a:r>
          </a:p>
          <a:p>
            <a:pPr>
              <a:lnSpc>
                <a:spcPct val="100000"/>
              </a:lnSpc>
            </a:pPr>
            <a:r>
              <a:rPr lang="en-US" sz="2600" b="1" dirty="0" smtClean="0"/>
              <a:t>Taxing robots</a:t>
            </a:r>
            <a:endParaRPr lang="en-US" sz="2600" b="1" dirty="0" smtClean="0"/>
          </a:p>
          <a:p>
            <a:pPr>
              <a:lnSpc>
                <a:spcPct val="100000"/>
              </a:lnSpc>
            </a:pPr>
            <a:r>
              <a:rPr lang="en-US" sz="2600" b="1" dirty="0" smtClean="0"/>
              <a:t>Irrelevance </a:t>
            </a:r>
            <a:r>
              <a:rPr lang="en-US" sz="2600" b="1" dirty="0" smtClean="0"/>
              <a:t>versus </a:t>
            </a:r>
            <a:r>
              <a:rPr lang="en-US" sz="2600" b="1" dirty="0" smtClean="0"/>
              <a:t>exploitation</a:t>
            </a:r>
            <a:endParaRPr lang="en-US" sz="2600" b="1" dirty="0" smtClean="0"/>
          </a:p>
          <a:p>
            <a:pPr>
              <a:lnSpc>
                <a:spcPct val="100000"/>
              </a:lnSpc>
            </a:pPr>
            <a:r>
              <a:rPr lang="en-US" sz="2600" b="1" dirty="0" smtClean="0"/>
              <a:t>Increase inequality</a:t>
            </a:r>
          </a:p>
          <a:p>
            <a:pPr>
              <a:lnSpc>
                <a:spcPct val="100000"/>
              </a:lnSpc>
            </a:pPr>
            <a:r>
              <a:rPr lang="en-US" sz="2600" b="1" dirty="0" smtClean="0"/>
              <a:t>Bounded freedom (we are being watched)</a:t>
            </a:r>
          </a:p>
          <a:p>
            <a:pPr>
              <a:lnSpc>
                <a:spcPct val="100000"/>
              </a:lnSpc>
            </a:pPr>
            <a:r>
              <a:rPr lang="en-US" sz="2600" b="1" dirty="0" smtClean="0"/>
              <a:t>Bounded decision making by humans</a:t>
            </a:r>
          </a:p>
          <a:p>
            <a:pPr>
              <a:lnSpc>
                <a:spcPct val="100000"/>
              </a:lnSpc>
            </a:pPr>
            <a:r>
              <a:rPr lang="en-US" sz="2600" b="1" dirty="0" smtClean="0"/>
              <a:t>Bounded nationalism</a:t>
            </a:r>
          </a:p>
          <a:p>
            <a:pPr>
              <a:lnSpc>
                <a:spcPct val="100000"/>
              </a:lnSpc>
            </a:pPr>
            <a:r>
              <a:rPr lang="en-US" sz="2600" b="1" dirty="0" smtClean="0"/>
              <a:t>Laws to regulate automation</a:t>
            </a:r>
          </a:p>
          <a:p>
            <a:pPr>
              <a:lnSpc>
                <a:spcPct val="100000"/>
              </a:lnSpc>
            </a:pPr>
            <a:r>
              <a:rPr lang="en-US" sz="2600" b="1" dirty="0" smtClean="0"/>
              <a:t>Ethics to govern automation</a:t>
            </a:r>
          </a:p>
          <a:p>
            <a:pPr>
              <a:lnSpc>
                <a:spcPct val="100000"/>
              </a:lnSpc>
            </a:pPr>
            <a:r>
              <a:rPr lang="en-US" sz="2600" b="1" dirty="0" smtClean="0"/>
              <a:t>Human-Robot interaction will create new psychology of people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Consequences of </a:t>
            </a:r>
            <a:r>
              <a:rPr lang="en-US" dirty="0" smtClean="0"/>
              <a:t>advances in artificial intelligence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281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903" y="4291048"/>
            <a:ext cx="5852049" cy="919027"/>
          </a:xfrm>
        </p:spPr>
        <p:txBody>
          <a:bodyPr/>
          <a:lstStyle/>
          <a:p>
            <a:pPr algn="ctr"/>
            <a:r>
              <a:rPr lang="en-GB" sz="5800" i="1" dirty="0" smtClean="0"/>
              <a:t>Thank you…</a:t>
            </a:r>
            <a:endParaRPr lang="en-GB" sz="5800" i="1" dirty="0"/>
          </a:p>
        </p:txBody>
      </p:sp>
    </p:spTree>
    <p:extLst>
      <p:ext uri="{BB962C8B-B14F-4D97-AF65-F5344CB8AC3E}">
        <p14:creationId xmlns:p14="http://schemas.microsoft.com/office/powerpoint/2010/main" val="12137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>
                <a:solidFill>
                  <a:srgbClr val="000000"/>
                </a:solidFill>
                <a:cs typeface="Trebuchet MS"/>
              </a:rPr>
              <a:t>Professor Tshilidzi Marwala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cs typeface="Arial"/>
              </a:rPr>
              <a:t>l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solidFill>
                  <a:srgbClr val="26003B"/>
                </a:solidFill>
                <a:cs typeface="Trebuchet MS"/>
              </a:rPr>
              <a:t>University of Johannesburg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358588" y="136632"/>
            <a:ext cx="11484063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>
                <a:solidFill>
                  <a:srgbClr val="26003B"/>
                </a:solidFill>
                <a:latin typeface="微软雅黑"/>
                <a:ea typeface="微软雅黑"/>
              </a:rPr>
              <a:t>Artificial Intelligence, Machine Learning and Deep Learning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8588" y="780684"/>
            <a:ext cx="6689738" cy="4405803"/>
            <a:chOff x="2480734" y="1032932"/>
            <a:chExt cx="6689738" cy="4405803"/>
          </a:xfrm>
        </p:grpSpPr>
        <p:sp>
          <p:nvSpPr>
            <p:cNvPr id="15" name="椭圆 1"/>
            <p:cNvSpPr/>
            <p:nvPr/>
          </p:nvSpPr>
          <p:spPr>
            <a:xfrm>
              <a:off x="2480734" y="1032932"/>
              <a:ext cx="6689738" cy="4405803"/>
            </a:xfrm>
            <a:prstGeom prst="ellipse">
              <a:avLst/>
            </a:prstGeom>
            <a:noFill/>
            <a:ln w="196850" cap="flat" cmpd="sng" algn="ctr">
              <a:solidFill>
                <a:srgbClr val="1D002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st-Z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sp>
          <p:nvSpPr>
            <p:cNvPr id="16" name="椭圆 10"/>
            <p:cNvSpPr>
              <a:spLocks noChangeArrowheads="1"/>
            </p:cNvSpPr>
            <p:nvPr/>
          </p:nvSpPr>
          <p:spPr bwMode="auto">
            <a:xfrm>
              <a:off x="2882165" y="2401196"/>
              <a:ext cx="2149200" cy="1162800"/>
            </a:xfrm>
            <a:prstGeom prst="ellipse">
              <a:avLst/>
            </a:prstGeom>
            <a:solidFill>
              <a:srgbClr val="FAFAFA"/>
            </a:solidFill>
            <a:ln w="101600">
              <a:solidFill>
                <a:srgbClr val="E45A0A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ZA" altLang="zh-CN" kern="0" dirty="0">
                  <a:solidFill>
                    <a:srgbClr val="D85900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Soft Computing</a:t>
              </a:r>
              <a:endParaRPr lang="en-US" altLang="zh-CN" kern="0" dirty="0">
                <a:solidFill>
                  <a:srgbClr val="D85900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椭圆 6"/>
            <p:cNvSpPr>
              <a:spLocks noChangeArrowheads="1"/>
            </p:cNvSpPr>
            <p:nvPr/>
          </p:nvSpPr>
          <p:spPr bwMode="auto">
            <a:xfrm>
              <a:off x="4737162" y="4086722"/>
              <a:ext cx="2150816" cy="1162290"/>
            </a:xfrm>
            <a:prstGeom prst="ellipse">
              <a:avLst/>
            </a:prstGeom>
            <a:solidFill>
              <a:srgbClr val="FAFAFA"/>
            </a:solidFill>
            <a:ln w="101600">
              <a:solidFill>
                <a:srgbClr val="72717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ZA" altLang="zh-CN" sz="1600" b="1" dirty="0">
                  <a:solidFill>
                    <a:srgbClr val="727171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Computational Intelligence</a:t>
              </a:r>
              <a:endParaRPr lang="en-US" altLang="zh-CN" sz="1600" b="1" dirty="0">
                <a:solidFill>
                  <a:srgbClr val="72717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椭圆 4"/>
            <p:cNvSpPr>
              <a:spLocks noChangeArrowheads="1"/>
            </p:cNvSpPr>
            <p:nvPr/>
          </p:nvSpPr>
          <p:spPr bwMode="auto">
            <a:xfrm>
              <a:off x="5432796" y="1878469"/>
              <a:ext cx="3250974" cy="2208253"/>
            </a:xfrm>
            <a:prstGeom prst="ellipse">
              <a:avLst/>
            </a:prstGeom>
            <a:solidFill>
              <a:srgbClr val="FAFAFA"/>
            </a:solidFill>
            <a:ln w="120650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altLang="zh-CN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椭圆 10"/>
            <p:cNvSpPr>
              <a:spLocks noChangeArrowheads="1"/>
            </p:cNvSpPr>
            <p:nvPr/>
          </p:nvSpPr>
          <p:spPr bwMode="auto">
            <a:xfrm>
              <a:off x="6013004" y="2708081"/>
              <a:ext cx="2149200" cy="1162800"/>
            </a:xfrm>
            <a:prstGeom prst="ellipse">
              <a:avLst/>
            </a:prstGeom>
            <a:solidFill>
              <a:srgbClr val="FAFAFA"/>
            </a:solidFill>
            <a:ln w="101600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ZA" altLang="zh-CN" kern="0" dirty="0">
                  <a:solidFill>
                    <a:srgbClr val="0070C0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Deep Learning</a:t>
              </a:r>
              <a:endParaRPr lang="en-US" altLang="zh-CN" kern="0" dirty="0">
                <a:solidFill>
                  <a:srgbClr val="0070C0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Rectangle 9"/>
            <p:cNvSpPr/>
            <p:nvPr/>
          </p:nvSpPr>
          <p:spPr>
            <a:xfrm>
              <a:off x="6047760" y="2116304"/>
              <a:ext cx="2085123" cy="3539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1700" b="1" dirty="0">
                  <a:solidFill>
                    <a:srgbClr val="3C3C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Machine Learning</a:t>
              </a:r>
            </a:p>
          </p:txBody>
        </p:sp>
        <p:sp>
          <p:nvSpPr>
            <p:cNvPr id="22" name="Rectangle 9"/>
            <p:cNvSpPr/>
            <p:nvPr/>
          </p:nvSpPr>
          <p:spPr>
            <a:xfrm>
              <a:off x="4531627" y="1203868"/>
              <a:ext cx="2587951" cy="3539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1700" b="1" dirty="0">
                  <a:solidFill>
                    <a:srgbClr val="1D0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Artificial Intelligence</a:t>
              </a:r>
            </a:p>
          </p:txBody>
        </p:sp>
      </p:grpSp>
      <p:sp>
        <p:nvSpPr>
          <p:cNvPr id="23" name="Rectangle 9"/>
          <p:cNvSpPr/>
          <p:nvPr/>
        </p:nvSpPr>
        <p:spPr>
          <a:xfrm>
            <a:off x="2221258" y="5683607"/>
            <a:ext cx="775872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= Using AI to analyze large amount of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89" y="875651"/>
            <a:ext cx="33528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>
                <a:solidFill>
                  <a:srgbClr val="000000"/>
                </a:solidFill>
                <a:cs typeface="Trebuchet MS"/>
              </a:rPr>
              <a:t>Professor Tshilidzi Marwala  </a:t>
            </a:r>
            <a:r>
              <a:rPr lang="en-US" sz="1150" b="1" dirty="0">
                <a:cs typeface="Arial"/>
              </a:rPr>
              <a:t>l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solidFill>
                  <a:srgbClr val="26003B"/>
                </a:solidFill>
                <a:cs typeface="Trebuchet MS"/>
              </a:rPr>
              <a:t>University of Johannesburg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358588" y="136632"/>
            <a:ext cx="11484063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>
                <a:solidFill>
                  <a:srgbClr val="26003B"/>
                </a:solidFill>
                <a:latin typeface="微软雅黑"/>
                <a:ea typeface="微软雅黑"/>
              </a:rPr>
              <a:t>Soft Computing: Bluff and Detect Bluffing (Fraud detection)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373" y="1694724"/>
            <a:ext cx="5706772" cy="33186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102" y="1393539"/>
            <a:ext cx="3720025" cy="4666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565" y="931874"/>
            <a:ext cx="794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Fuzzy Logic, Multi-Agent System, Mechanism Design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41231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588" y="1333"/>
            <a:ext cx="11452225" cy="720000"/>
          </a:xfrm>
        </p:spPr>
        <p:txBody>
          <a:bodyPr/>
          <a:lstStyle/>
          <a:p>
            <a:r>
              <a:rPr lang="en-GB" dirty="0"/>
              <a:t>Computational Intelligence: </a:t>
            </a:r>
            <a:r>
              <a:rPr lang="en-GB" dirty="0" smtClean="0"/>
              <a:t>Ant Colony Optimization</a:t>
            </a:r>
            <a:endParaRPr lang="en-GB" dirty="0"/>
          </a:p>
        </p:txBody>
      </p:sp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>
                <a:solidFill>
                  <a:srgbClr val="000000"/>
                </a:solidFill>
                <a:cs typeface="Trebuchet MS"/>
              </a:rPr>
              <a:t>Professor Tshilidzi Marwala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cs typeface="Arial"/>
              </a:rPr>
              <a:t>l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solidFill>
                  <a:srgbClr val="26003B"/>
                </a:solidFill>
                <a:cs typeface="Trebuchet MS"/>
              </a:rPr>
              <a:t>University of Johannesburg</a:t>
            </a:r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7212" y="982646"/>
            <a:ext cx="5138856" cy="4837791"/>
          </a:xfrm>
          <a:ln w="19050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1936" y="832113"/>
            <a:ext cx="5137482" cy="51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>
                <a:solidFill>
                  <a:srgbClr val="000000"/>
                </a:solidFill>
                <a:cs typeface="Trebuchet MS"/>
              </a:rPr>
              <a:t>Professor Tshilidzi Marwala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cs typeface="Arial"/>
              </a:rPr>
              <a:t>l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solidFill>
                  <a:srgbClr val="26003B"/>
                </a:solidFill>
                <a:cs typeface="Trebuchet MS"/>
              </a:rPr>
              <a:t>University of Johannesburg</a:t>
            </a:r>
          </a:p>
        </p:txBody>
      </p:sp>
      <p:sp>
        <p:nvSpPr>
          <p:cNvPr id="24" name="Rectangle 9"/>
          <p:cNvSpPr/>
          <p:nvPr/>
        </p:nvSpPr>
        <p:spPr>
          <a:xfrm>
            <a:off x="1462964" y="965664"/>
            <a:ext cx="9123398" cy="3539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700" b="1" dirty="0">
                <a:solidFill>
                  <a:srgbClr val="D95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Networks = Generalized regression modelling 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358588" y="136632"/>
            <a:ext cx="11484063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>
                <a:solidFill>
                  <a:srgbClr val="26003B"/>
                </a:solidFill>
                <a:latin typeface="微软雅黑"/>
                <a:ea typeface="微软雅黑"/>
              </a:rPr>
              <a:t>Machine Learning: Statistical Approach to AI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70778" y="4658178"/>
                <a:ext cx="5764335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𝒐𝒖𝒕𝒑𝒖𝒕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𝒌𝒋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𝒉𝒊𝒅𝒅𝒆𝒏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  <m:sup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𝒊𝒋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ZA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778" y="4658178"/>
                <a:ext cx="5764335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 descr="350px-Artificial_neural_network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14" y="1576086"/>
            <a:ext cx="3630692" cy="285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article06_en_clip_image00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2" y="1753053"/>
            <a:ext cx="3810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5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>
                <a:solidFill>
                  <a:srgbClr val="000000"/>
                </a:solidFill>
                <a:cs typeface="Trebuchet MS"/>
              </a:rPr>
              <a:t>Professor Tshilidzi Marwala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cs typeface="Arial"/>
              </a:rPr>
              <a:t>l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solidFill>
                  <a:srgbClr val="26003B"/>
                </a:solidFill>
                <a:cs typeface="Trebuchet MS"/>
              </a:rPr>
              <a:t>University of Johannesburg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358588" y="136632"/>
            <a:ext cx="11484063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>
                <a:solidFill>
                  <a:srgbClr val="26003B"/>
                </a:solidFill>
                <a:latin typeface="微软雅黑"/>
                <a:ea typeface="微软雅黑"/>
              </a:rPr>
              <a:t>Deep Learning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pic>
        <p:nvPicPr>
          <p:cNvPr id="8" name="Picture 12" descr="inp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855"/>
            <a:ext cx="6860441" cy="496663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55" y="976855"/>
            <a:ext cx="3415304" cy="51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>
                <a:solidFill>
                  <a:srgbClr val="000000"/>
                </a:solidFill>
                <a:cs typeface="Trebuchet MS"/>
              </a:rPr>
              <a:t>Professor Tshilidzi Marwala  </a:t>
            </a:r>
            <a:r>
              <a:rPr lang="en-US" sz="1150" b="1" dirty="0">
                <a:cs typeface="Arial"/>
              </a:rPr>
              <a:t>l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solidFill>
                  <a:srgbClr val="26003B"/>
                </a:solidFill>
                <a:cs typeface="Trebuchet MS"/>
              </a:rPr>
              <a:t>University of Johannesburg</a:t>
            </a:r>
          </a:p>
        </p:txBody>
      </p:sp>
      <p:grpSp>
        <p:nvGrpSpPr>
          <p:cNvPr id="6" name="组合 11"/>
          <p:cNvGrpSpPr>
            <a:grpSpLocks noChangeAspect="1"/>
          </p:cNvGrpSpPr>
          <p:nvPr/>
        </p:nvGrpSpPr>
        <p:grpSpPr bwMode="auto">
          <a:xfrm>
            <a:off x="7707099" y="1098020"/>
            <a:ext cx="58637" cy="4716000"/>
            <a:chOff x="4597500" y="2216030"/>
            <a:chExt cx="45720" cy="3703199"/>
          </a:xfrm>
          <a:solidFill>
            <a:srgbClr val="D85900"/>
          </a:solidFill>
        </p:grpSpPr>
        <p:sp>
          <p:nvSpPr>
            <p:cNvPr id="9" name="Freeform 80"/>
            <p:cNvSpPr>
              <a:spLocks noEditPoints="1"/>
            </p:cNvSpPr>
            <p:nvPr/>
          </p:nvSpPr>
          <p:spPr bwMode="auto">
            <a:xfrm rot="16200000" flipV="1">
              <a:off x="4438613" y="2374918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1" name="Freeform 81"/>
            <p:cNvSpPr>
              <a:spLocks noEditPoints="1"/>
            </p:cNvSpPr>
            <p:nvPr/>
          </p:nvSpPr>
          <p:spPr bwMode="auto">
            <a:xfrm rot="16200000" flipV="1">
              <a:off x="4438613" y="2792381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82"/>
            <p:cNvSpPr>
              <a:spLocks noEditPoints="1"/>
            </p:cNvSpPr>
            <p:nvPr/>
          </p:nvSpPr>
          <p:spPr bwMode="auto">
            <a:xfrm rot="16200000" flipV="1">
              <a:off x="4438613" y="3209844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3" name="Freeform 83"/>
            <p:cNvSpPr>
              <a:spLocks noEditPoints="1"/>
            </p:cNvSpPr>
            <p:nvPr/>
          </p:nvSpPr>
          <p:spPr bwMode="auto">
            <a:xfrm rot="16200000" flipV="1">
              <a:off x="4438613" y="3627307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eform 84"/>
            <p:cNvSpPr>
              <a:spLocks noEditPoints="1"/>
            </p:cNvSpPr>
            <p:nvPr/>
          </p:nvSpPr>
          <p:spPr bwMode="auto">
            <a:xfrm rot="16200000" flipV="1">
              <a:off x="4438613" y="4044770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5" name="Freeform 85"/>
            <p:cNvSpPr>
              <a:spLocks noEditPoints="1"/>
            </p:cNvSpPr>
            <p:nvPr/>
          </p:nvSpPr>
          <p:spPr bwMode="auto">
            <a:xfrm rot="16200000" flipV="1">
              <a:off x="4438613" y="4462234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6" name="Freeform 86"/>
            <p:cNvSpPr>
              <a:spLocks noEditPoints="1"/>
            </p:cNvSpPr>
            <p:nvPr/>
          </p:nvSpPr>
          <p:spPr bwMode="auto">
            <a:xfrm rot="16200000" flipV="1">
              <a:off x="4438613" y="4879696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7" name="Freeform 87"/>
            <p:cNvSpPr>
              <a:spLocks noEditPoints="1"/>
            </p:cNvSpPr>
            <p:nvPr/>
          </p:nvSpPr>
          <p:spPr bwMode="auto">
            <a:xfrm rot="16200000" flipV="1">
              <a:off x="4438613" y="5297160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8" name="Freeform 88"/>
            <p:cNvSpPr>
              <a:spLocks noEditPoints="1"/>
            </p:cNvSpPr>
            <p:nvPr/>
          </p:nvSpPr>
          <p:spPr bwMode="auto">
            <a:xfrm rot="16200000" flipV="1">
              <a:off x="4438613" y="5714622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9" name="TextBox 22"/>
          <p:cNvSpPr txBox="1"/>
          <p:nvPr/>
        </p:nvSpPr>
        <p:spPr>
          <a:xfrm>
            <a:off x="358588" y="136632"/>
            <a:ext cx="11484063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Artificial Intelligence and Economics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84" y="1127591"/>
            <a:ext cx="3161650" cy="4752000"/>
          </a:xfrm>
          <a:prstGeom prst="rect">
            <a:avLst/>
          </a:prstGeom>
          <a:ln w="28575">
            <a:solidFill>
              <a:srgbClr val="1D002E"/>
            </a:solidFill>
          </a:ln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01" y="1141332"/>
            <a:ext cx="3159087" cy="4752000"/>
          </a:xfrm>
          <a:prstGeom prst="rect">
            <a:avLst/>
          </a:prstGeom>
          <a:ln w="28575">
            <a:solidFill>
              <a:srgbClr val="1D002E"/>
            </a:solidFill>
          </a:ln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58588" y="659810"/>
            <a:ext cx="3686939" cy="4442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</a:rPr>
              <a:t>Demand and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Supply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</a:rPr>
              <a:t>Rational </a:t>
            </a:r>
            <a:r>
              <a:rPr lang="en-US" altLang="zh-CN" sz="2400" b="1" dirty="0">
                <a:solidFill>
                  <a:srgbClr val="000000"/>
                </a:solidFill>
              </a:rPr>
              <a:t>Expectations and Rational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Choice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</a:rPr>
              <a:t>Bounded </a:t>
            </a:r>
            <a:r>
              <a:rPr lang="en-US" altLang="zh-CN" sz="2400" b="1" dirty="0">
                <a:solidFill>
                  <a:srgbClr val="000000"/>
                </a:solidFill>
              </a:rPr>
              <a:t>Rationality and Behavioral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Economics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</a:rPr>
              <a:t>Game </a:t>
            </a:r>
            <a:r>
              <a:rPr lang="en-US" altLang="zh-CN" sz="2400" b="1" dirty="0">
                <a:solidFill>
                  <a:srgbClr val="000000"/>
                </a:solidFill>
              </a:rPr>
              <a:t>Theory and Mechanism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Design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</a:rPr>
              <a:t>Causality </a:t>
            </a:r>
            <a:r>
              <a:rPr lang="en-US" altLang="zh-CN" sz="2400" b="1" dirty="0">
                <a:solidFill>
                  <a:srgbClr val="000000"/>
                </a:solidFill>
              </a:rPr>
              <a:t>and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Counterfactuals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</a:rPr>
              <a:t>Pricing </a:t>
            </a:r>
            <a:r>
              <a:rPr lang="en-US" altLang="zh-CN" sz="2400" b="1" dirty="0">
                <a:solidFill>
                  <a:srgbClr val="000000"/>
                </a:solidFill>
              </a:rPr>
              <a:t>and Portfolio Theory</a:t>
            </a:r>
          </a:p>
        </p:txBody>
      </p:sp>
    </p:spTree>
    <p:extLst>
      <p:ext uri="{BB962C8B-B14F-4D97-AF65-F5344CB8AC3E}">
        <p14:creationId xmlns:p14="http://schemas.microsoft.com/office/powerpoint/2010/main" val="2566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 smtClean="0">
                <a:solidFill>
                  <a:srgbClr val="000000"/>
                </a:solidFill>
                <a:cs typeface="Trebuchet MS"/>
              </a:rPr>
              <a:t>Professor Tshilidzi Marwala  </a:t>
            </a:r>
            <a:r>
              <a:rPr lang="en-US" sz="1150" b="1" dirty="0" smtClean="0">
                <a:cs typeface="Arial"/>
              </a:rPr>
              <a:t>l</a:t>
            </a:r>
            <a:r>
              <a:rPr lang="en-US" sz="1150" b="1" dirty="0" smtClean="0">
                <a:cs typeface="Trebuchet MS"/>
              </a:rPr>
              <a:t>  </a:t>
            </a:r>
            <a:r>
              <a:rPr lang="en-US" sz="1150" b="1" dirty="0" smtClean="0">
                <a:solidFill>
                  <a:srgbClr val="26003B"/>
                </a:solidFill>
                <a:cs typeface="Trebuchet MS"/>
              </a:rPr>
              <a:t>University of Johannesburg</a:t>
            </a:r>
            <a:endParaRPr lang="en-US" sz="1150" b="1" dirty="0">
              <a:solidFill>
                <a:srgbClr val="26003B"/>
              </a:solidFill>
              <a:cs typeface="Trebuchet MS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358588" y="136632"/>
            <a:ext cx="11484063" cy="5231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Information Asymmetry </a:t>
            </a:r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and Market Efficiency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7" y="1571003"/>
            <a:ext cx="5052498" cy="3878916"/>
          </a:xfrm>
          <a:prstGeom prst="rect">
            <a:avLst/>
          </a:prstGeom>
          <a:ln>
            <a:solidFill>
              <a:srgbClr val="1B4B70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988947" y="3817524"/>
            <a:ext cx="3418666" cy="44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4" y="1277379"/>
            <a:ext cx="4526764" cy="4421457"/>
          </a:xfrm>
          <a:prstGeom prst="rect">
            <a:avLst/>
          </a:prstGeom>
          <a:ln>
            <a:solidFill>
              <a:srgbClr val="1B4B7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71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 noGrp="1"/>
          </p:cNvSpPr>
          <p:nvPr>
            <p:ph type="body" sz="quarter" idx="10"/>
          </p:nvPr>
        </p:nvSpPr>
        <p:spPr>
          <a:xfrm>
            <a:off x="358588" y="6361113"/>
            <a:ext cx="10908000" cy="21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" b="1" dirty="0">
                <a:solidFill>
                  <a:srgbClr val="000000"/>
                </a:solidFill>
                <a:cs typeface="Trebuchet MS"/>
              </a:rPr>
              <a:t>Professor Tshilidzi Marwala  </a:t>
            </a:r>
            <a:r>
              <a:rPr lang="en-US" sz="1150" b="1" dirty="0">
                <a:cs typeface="Arial"/>
              </a:rPr>
              <a:t>l</a:t>
            </a:r>
            <a:r>
              <a:rPr lang="en-US" sz="1150" b="1" dirty="0">
                <a:cs typeface="Trebuchet MS"/>
              </a:rPr>
              <a:t>  </a:t>
            </a:r>
            <a:r>
              <a:rPr lang="en-US" sz="1150" b="1" dirty="0">
                <a:solidFill>
                  <a:srgbClr val="26003B"/>
                </a:solidFill>
                <a:cs typeface="Trebuchet MS"/>
              </a:rPr>
              <a:t>University of Johannesburg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0" y="136632"/>
            <a:ext cx="12192000" cy="95406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pPr algn="ctr"/>
            <a:r>
              <a:rPr lang="en-US" altLang="zh-CN" sz="2800" b="1" dirty="0">
                <a:solidFill>
                  <a:srgbClr val="26003B"/>
                </a:solidFill>
                <a:latin typeface="微软雅黑"/>
                <a:ea typeface="微软雅黑"/>
              </a:rPr>
              <a:t>Decision Making with Incomplete/Imperfect </a:t>
            </a:r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Information: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  <a:p>
            <a:pPr algn="ctr"/>
            <a:r>
              <a:rPr lang="en-US" altLang="zh-CN" sz="2800" b="1" dirty="0" smtClean="0">
                <a:solidFill>
                  <a:srgbClr val="26003B"/>
                </a:solidFill>
                <a:latin typeface="微软雅黑"/>
                <a:ea typeface="微软雅黑"/>
              </a:rPr>
              <a:t>Prediction of HIV Risk</a:t>
            </a:r>
            <a:endParaRPr lang="zh-CN" altLang="en-US" sz="2800" b="1" dirty="0">
              <a:solidFill>
                <a:srgbClr val="26003B"/>
              </a:solidFill>
              <a:latin typeface="微软雅黑"/>
              <a:ea typeface="微软雅黑"/>
            </a:endParaRPr>
          </a:p>
        </p:txBody>
      </p:sp>
      <p:pic>
        <p:nvPicPr>
          <p:cNvPr id="10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" y="1077970"/>
            <a:ext cx="3160800" cy="4752000"/>
          </a:xfrm>
          <a:prstGeom prst="rect">
            <a:avLst/>
          </a:prstGeom>
          <a:ln w="28575">
            <a:solidFill>
              <a:srgbClr val="1D002E"/>
            </a:solidFill>
          </a:ln>
        </p:spPr>
      </p:pic>
      <p:grpSp>
        <p:nvGrpSpPr>
          <p:cNvPr id="6" name="组合 11"/>
          <p:cNvGrpSpPr>
            <a:grpSpLocks noChangeAspect="1"/>
          </p:cNvGrpSpPr>
          <p:nvPr/>
        </p:nvGrpSpPr>
        <p:grpSpPr bwMode="auto">
          <a:xfrm>
            <a:off x="3809418" y="1095724"/>
            <a:ext cx="58637" cy="4716000"/>
            <a:chOff x="4597500" y="2216030"/>
            <a:chExt cx="45720" cy="3703199"/>
          </a:xfrm>
          <a:solidFill>
            <a:srgbClr val="D85900"/>
          </a:solidFill>
        </p:grpSpPr>
        <p:sp>
          <p:nvSpPr>
            <p:cNvPr id="8" name="Freeform 80"/>
            <p:cNvSpPr>
              <a:spLocks noEditPoints="1"/>
            </p:cNvSpPr>
            <p:nvPr/>
          </p:nvSpPr>
          <p:spPr bwMode="auto">
            <a:xfrm rot="16200000" flipV="1">
              <a:off x="4438613" y="2374918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9" name="Freeform 81"/>
            <p:cNvSpPr>
              <a:spLocks noEditPoints="1"/>
            </p:cNvSpPr>
            <p:nvPr/>
          </p:nvSpPr>
          <p:spPr bwMode="auto">
            <a:xfrm rot="16200000" flipV="1">
              <a:off x="4438613" y="2792381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82"/>
            <p:cNvSpPr>
              <a:spLocks noEditPoints="1"/>
            </p:cNvSpPr>
            <p:nvPr/>
          </p:nvSpPr>
          <p:spPr bwMode="auto">
            <a:xfrm rot="16200000" flipV="1">
              <a:off x="4438613" y="3209844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3" name="Freeform 83"/>
            <p:cNvSpPr>
              <a:spLocks noEditPoints="1"/>
            </p:cNvSpPr>
            <p:nvPr/>
          </p:nvSpPr>
          <p:spPr bwMode="auto">
            <a:xfrm rot="16200000" flipV="1">
              <a:off x="4438613" y="3627307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eform 84"/>
            <p:cNvSpPr>
              <a:spLocks noEditPoints="1"/>
            </p:cNvSpPr>
            <p:nvPr/>
          </p:nvSpPr>
          <p:spPr bwMode="auto">
            <a:xfrm rot="16200000" flipV="1">
              <a:off x="4438613" y="4044770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5" name="Freeform 85"/>
            <p:cNvSpPr>
              <a:spLocks noEditPoints="1"/>
            </p:cNvSpPr>
            <p:nvPr/>
          </p:nvSpPr>
          <p:spPr bwMode="auto">
            <a:xfrm rot="16200000" flipV="1">
              <a:off x="4438613" y="4462234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6" name="Freeform 86"/>
            <p:cNvSpPr>
              <a:spLocks noEditPoints="1"/>
            </p:cNvSpPr>
            <p:nvPr/>
          </p:nvSpPr>
          <p:spPr bwMode="auto">
            <a:xfrm rot="16200000" flipV="1">
              <a:off x="4438613" y="4879696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7" name="Freeform 87"/>
            <p:cNvSpPr>
              <a:spLocks noEditPoints="1"/>
            </p:cNvSpPr>
            <p:nvPr/>
          </p:nvSpPr>
          <p:spPr bwMode="auto">
            <a:xfrm rot="16200000" flipV="1">
              <a:off x="4438613" y="5297160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  <p:sp>
          <p:nvSpPr>
            <p:cNvPr id="18" name="Freeform 88"/>
            <p:cNvSpPr>
              <a:spLocks noEditPoints="1"/>
            </p:cNvSpPr>
            <p:nvPr/>
          </p:nvSpPr>
          <p:spPr bwMode="auto">
            <a:xfrm rot="16200000" flipV="1">
              <a:off x="4438613" y="5714622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C3C3C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29" name="Picture 28" descr="fig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55" y="1228163"/>
            <a:ext cx="7246227" cy="445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14370</TotalTime>
  <Words>351</Words>
  <Application>Microsoft Office PowerPoint</Application>
  <PresentationFormat>Widescreen</PresentationFormat>
  <Paragraphs>76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Microsoft YaHei</vt:lpstr>
      <vt:lpstr>Microsoft YaHei</vt:lpstr>
      <vt:lpstr>宋体</vt:lpstr>
      <vt:lpstr>Arial</vt:lpstr>
      <vt:lpstr>Arial Rounded MT Bold</vt:lpstr>
      <vt:lpstr>Calibri</vt:lpstr>
      <vt:lpstr>Cambria Math</vt:lpstr>
      <vt:lpstr>Times New Roman</vt:lpstr>
      <vt:lpstr>Trebuchet MS</vt:lpstr>
      <vt:lpstr>UJ</vt:lpstr>
      <vt:lpstr>1_UJ</vt:lpstr>
      <vt:lpstr>5_UJ</vt:lpstr>
      <vt:lpstr>2_UJ</vt:lpstr>
      <vt:lpstr>3_UJ</vt:lpstr>
      <vt:lpstr>4_UJ</vt:lpstr>
      <vt:lpstr>6_UJ</vt:lpstr>
      <vt:lpstr>7_UJ</vt:lpstr>
      <vt:lpstr>PowerPoint Presentation</vt:lpstr>
      <vt:lpstr>PowerPoint Presentation</vt:lpstr>
      <vt:lpstr>PowerPoint Presentation</vt:lpstr>
      <vt:lpstr>Computational Intelligence: Ant Colony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Consequences of advances in artificial intelligence</vt:lpstr>
      <vt:lpstr>Thank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 Xing</dc:creator>
  <cp:lastModifiedBy>Marwala, Tshilidzi</cp:lastModifiedBy>
  <cp:revision>1961</cp:revision>
  <cp:lastPrinted>2016-01-21T18:59:39Z</cp:lastPrinted>
  <dcterms:created xsi:type="dcterms:W3CDTF">2017-01-29T07:22:54Z</dcterms:created>
  <dcterms:modified xsi:type="dcterms:W3CDTF">2018-09-10T07:15:38Z</dcterms:modified>
</cp:coreProperties>
</file>